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1" d="100"/>
          <a:sy n="41" d="100"/>
        </p:scale>
        <p:origin x="186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ulyWN3qZ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63AF-55FF-48F7-AAD8-1ABA7F9BB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Moving Westward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1FE37-B41C-4994-8869-08FB3261B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>
                <a:hlinkClick r:id="rId2"/>
              </a:rPr>
              <a:t>The American Pageant, Chapter 26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0789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Farmers Organize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Farming more commercialized; mechanical </a:t>
            </a:r>
          </a:p>
          <a:p>
            <a:endParaRPr lang="en-US" dirty="0"/>
          </a:p>
          <a:p>
            <a:r>
              <a:rPr lang="en-US" dirty="0"/>
              <a:t>Problems facing farmers:</a:t>
            </a:r>
          </a:p>
          <a:p>
            <a:pPr lvl="1"/>
            <a:r>
              <a:rPr lang="en-US" dirty="0"/>
              <a:t>Price fluctuation,</a:t>
            </a:r>
          </a:p>
          <a:p>
            <a:pPr lvl="1"/>
            <a:r>
              <a:rPr lang="en-US" dirty="0"/>
              <a:t>Business practices (RR)</a:t>
            </a:r>
          </a:p>
          <a:p>
            <a:pPr lvl="1"/>
            <a:r>
              <a:rPr lang="en-US" dirty="0"/>
              <a:t>Cost of machinery</a:t>
            </a:r>
          </a:p>
          <a:p>
            <a:pPr lvl="1"/>
            <a:r>
              <a:rPr lang="en-US" dirty="0"/>
              <a:t>Little access to “hard” money</a:t>
            </a:r>
          </a:p>
          <a:p>
            <a:pPr lvl="1"/>
            <a:r>
              <a:rPr lang="en-US" dirty="0"/>
              <a:t>Tariffs</a:t>
            </a:r>
          </a:p>
          <a:p>
            <a:endParaRPr lang="en-US" dirty="0"/>
          </a:p>
          <a:p>
            <a:r>
              <a:rPr lang="en-US" dirty="0"/>
              <a:t>Leads to the Grange Movement**</a:t>
            </a:r>
          </a:p>
          <a:p>
            <a:pPr lvl="1"/>
            <a:r>
              <a:rPr lang="en-US" dirty="0"/>
              <a:t>Call for social and economic reforms</a:t>
            </a:r>
          </a:p>
          <a:p>
            <a:pPr lvl="2"/>
            <a:r>
              <a:rPr lang="en-US" dirty="0"/>
              <a:t>Call for government regulation (lobbying)**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9218" name="Picture 2" descr="Image result for grange movement">
            <a:extLst>
              <a:ext uri="{FF2B5EF4-FFF2-40B4-BE49-F238E27FC236}">
                <a16:creationId xmlns:a16="http://schemas.microsoft.com/office/drawing/2014/main" id="{334418BD-4DC1-4806-A3C7-7ABADECA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84" y="3244505"/>
            <a:ext cx="4592150" cy="361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opulist movement">
            <a:extLst>
              <a:ext uri="{FF2B5EF4-FFF2-40B4-BE49-F238E27FC236}">
                <a16:creationId xmlns:a16="http://schemas.microsoft.com/office/drawing/2014/main" id="{C153A6D4-5D27-4AE2-BA8A-5AEFB308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84" y="708919"/>
            <a:ext cx="4592150" cy="24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0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Farmers Organize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024128"/>
            <a:ext cx="8482650" cy="583387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Reform Efforts Include—</a:t>
            </a:r>
          </a:p>
          <a:p>
            <a:pPr lvl="1"/>
            <a:r>
              <a:rPr lang="en-US" sz="2800" i="1" dirty="0"/>
              <a:t>Munn v Illinois</a:t>
            </a:r>
            <a:r>
              <a:rPr lang="en-US" sz="2800" dirty="0"/>
              <a:t>—states regulate railroad</a:t>
            </a:r>
          </a:p>
          <a:p>
            <a:pPr lvl="1"/>
            <a:r>
              <a:rPr lang="en-US" sz="2800" i="1" dirty="0"/>
              <a:t>Wabash</a:t>
            </a:r>
            <a:r>
              <a:rPr lang="en-US" sz="2800" dirty="0"/>
              <a:t> Case—overturns Munn</a:t>
            </a:r>
          </a:p>
          <a:p>
            <a:pPr lvl="2"/>
            <a:r>
              <a:rPr lang="en-US" sz="2400" dirty="0"/>
              <a:t>Leads ultimately to Interstate Commerce Act</a:t>
            </a:r>
          </a:p>
          <a:p>
            <a:pPr lvl="1"/>
            <a:r>
              <a:rPr lang="en-US" sz="2800" dirty="0"/>
              <a:t>Farmers Alliance (segregated group)</a:t>
            </a:r>
          </a:p>
          <a:p>
            <a:pPr lvl="1"/>
            <a:r>
              <a:rPr lang="en-US" sz="2800" dirty="0"/>
              <a:t>Rise of Populist Party**</a:t>
            </a:r>
          </a:p>
          <a:p>
            <a:pPr lvl="2"/>
            <a:r>
              <a:rPr lang="en-US" sz="2400" dirty="0"/>
              <a:t>Government ownership of RR</a:t>
            </a:r>
          </a:p>
          <a:p>
            <a:pPr lvl="2"/>
            <a:r>
              <a:rPr lang="en-US" sz="2400" dirty="0"/>
              <a:t>Free coinage of silver**</a:t>
            </a:r>
          </a:p>
          <a:p>
            <a:pPr lvl="2"/>
            <a:r>
              <a:rPr lang="en-US" sz="2400" dirty="0"/>
              <a:t>Calls for an income tax (16</a:t>
            </a:r>
            <a:r>
              <a:rPr lang="en-US" sz="2400" baseline="30000" dirty="0"/>
              <a:t>th</a:t>
            </a:r>
            <a:r>
              <a:rPr lang="en-US" sz="2400" dirty="0"/>
              <a:t> Amendment)**</a:t>
            </a:r>
          </a:p>
          <a:p>
            <a:pPr lvl="2"/>
            <a:r>
              <a:rPr lang="en-US" sz="2400" dirty="0"/>
              <a:t>Calls for direct election of senators (17</a:t>
            </a:r>
            <a:r>
              <a:rPr lang="en-US" sz="2400" baseline="30000" dirty="0"/>
              <a:t>th</a:t>
            </a:r>
            <a:r>
              <a:rPr lang="en-US" sz="2400" dirty="0"/>
              <a:t> Amendment)**</a:t>
            </a:r>
          </a:p>
          <a:p>
            <a:pPr lvl="2"/>
            <a:r>
              <a:rPr lang="en-US" sz="2400" dirty="0"/>
              <a:t>Calls for </a:t>
            </a:r>
            <a:r>
              <a:rPr lang="en-US" sz="2400" b="1" dirty="0"/>
              <a:t>direct participation in the democratic process</a:t>
            </a:r>
            <a:r>
              <a:rPr lang="en-US" sz="2400" dirty="0"/>
              <a:t>**</a:t>
            </a:r>
          </a:p>
          <a:p>
            <a:pPr lvl="3"/>
            <a:r>
              <a:rPr lang="en-US" sz="2000" dirty="0"/>
              <a:t>Initiative, Referendum, Recall**</a:t>
            </a:r>
          </a:p>
          <a:p>
            <a:pPr lvl="2"/>
            <a:endParaRPr lang="en-US" sz="2400" dirty="0"/>
          </a:p>
          <a:p>
            <a:pPr lvl="1"/>
            <a:endParaRPr lang="en-US" sz="2800" dirty="0"/>
          </a:p>
        </p:txBody>
      </p:sp>
      <p:pic>
        <p:nvPicPr>
          <p:cNvPr id="10242" name="Picture 2" descr="Image result for populist party">
            <a:extLst>
              <a:ext uri="{FF2B5EF4-FFF2-40B4-BE49-F238E27FC236}">
                <a16:creationId xmlns:a16="http://schemas.microsoft.com/office/drawing/2014/main" id="{56EA8661-3C82-4A87-81F6-95E803A46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2"/>
          <a:stretch/>
        </p:blipFill>
        <p:spPr bwMode="auto">
          <a:xfrm rot="283462">
            <a:off x="8447286" y="1294470"/>
            <a:ext cx="3039348" cy="32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9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Towards the End of the 19</a:t>
            </a:r>
            <a:r>
              <a:rPr lang="en-US" b="1" i="1" baseline="30000" dirty="0"/>
              <a:t>th</a:t>
            </a:r>
            <a:r>
              <a:rPr lang="en-US" b="1" i="1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Frustration with capitalist system</a:t>
            </a:r>
          </a:p>
          <a:p>
            <a:pPr lvl="1"/>
            <a:r>
              <a:rPr lang="en-US" dirty="0"/>
              <a:t>Laissez-faire protects the powerful and rich</a:t>
            </a:r>
          </a:p>
          <a:p>
            <a:pPr lvl="2"/>
            <a:r>
              <a:rPr lang="en-US" dirty="0"/>
              <a:t>What about the rest?</a:t>
            </a:r>
          </a:p>
          <a:p>
            <a:pPr lvl="3"/>
            <a:r>
              <a:rPr lang="en-US" dirty="0"/>
              <a:t>Similar in kind…</a:t>
            </a:r>
          </a:p>
          <a:p>
            <a:endParaRPr lang="en-US" dirty="0"/>
          </a:p>
          <a:p>
            <a:r>
              <a:rPr lang="en-US" dirty="0"/>
              <a:t>Panic of 1893—economic crash—government stays “laissez-faire”</a:t>
            </a:r>
          </a:p>
          <a:p>
            <a:endParaRPr lang="en-US" dirty="0"/>
          </a:p>
          <a:p>
            <a:r>
              <a:rPr lang="en-US" dirty="0"/>
              <a:t>The poor start to organize further</a:t>
            </a:r>
          </a:p>
          <a:p>
            <a:endParaRPr lang="en-US" dirty="0"/>
          </a:p>
          <a:p>
            <a:r>
              <a:rPr lang="en-US" dirty="0"/>
              <a:t>Labor Unions form—seek better treatment, hours, wages**</a:t>
            </a:r>
          </a:p>
          <a:p>
            <a:pPr lvl="1"/>
            <a:r>
              <a:rPr lang="en-US" dirty="0"/>
              <a:t>Organize strikes**</a:t>
            </a:r>
          </a:p>
          <a:p>
            <a:pPr lvl="2"/>
            <a:r>
              <a:rPr lang="en-US" dirty="0"/>
              <a:t>Homestead Strike (Carnegies steel plants)—unsuccessful</a:t>
            </a:r>
          </a:p>
          <a:p>
            <a:pPr lvl="2"/>
            <a:r>
              <a:rPr lang="en-US" dirty="0"/>
              <a:t>Panic of 1893—market crashes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3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Calls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/>
          </a:bodyPr>
          <a:lstStyle/>
          <a:p>
            <a:r>
              <a:rPr lang="en-US" dirty="0"/>
              <a:t>Coxey’s Army—1894</a:t>
            </a:r>
          </a:p>
          <a:p>
            <a:pPr lvl="1"/>
            <a:r>
              <a:rPr lang="en-US" dirty="0"/>
              <a:t>Demands for government jobs for the unemployed</a:t>
            </a:r>
          </a:p>
          <a:p>
            <a:endParaRPr lang="en-US" dirty="0"/>
          </a:p>
          <a:p>
            <a:r>
              <a:rPr lang="en-US" dirty="0"/>
              <a:t>Pullman Strike</a:t>
            </a:r>
          </a:p>
          <a:p>
            <a:pPr lvl="1"/>
            <a:r>
              <a:rPr lang="en-US" dirty="0"/>
              <a:t>Strike by Eugene Debs and American Railway Union</a:t>
            </a:r>
          </a:p>
          <a:p>
            <a:pPr lvl="2"/>
            <a:r>
              <a:rPr lang="en-US" dirty="0"/>
              <a:t>Shut down by troops, President Cleveland </a:t>
            </a:r>
          </a:p>
          <a:p>
            <a:pPr lvl="1"/>
            <a:endParaRPr lang="en-US" dirty="0"/>
          </a:p>
        </p:txBody>
      </p:sp>
      <p:pic>
        <p:nvPicPr>
          <p:cNvPr id="11266" name="Picture 2" descr="Image result for pullman strike">
            <a:extLst>
              <a:ext uri="{FF2B5EF4-FFF2-40B4-BE49-F238E27FC236}">
                <a16:creationId xmlns:a16="http://schemas.microsoft.com/office/drawing/2014/main" id="{311C8C76-9378-4755-A533-6DBA91A3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79" y="876300"/>
            <a:ext cx="4343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eugene debs">
            <a:extLst>
              <a:ext uri="{FF2B5EF4-FFF2-40B4-BE49-F238E27FC236}">
                <a16:creationId xmlns:a16="http://schemas.microsoft.com/office/drawing/2014/main" id="{133CDAE3-540C-4C75-BC30-1B61F88B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979" y="3686558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Election of 1896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/>
          </a:bodyPr>
          <a:lstStyle/>
          <a:p>
            <a:r>
              <a:rPr lang="en-US" dirty="0"/>
              <a:t>William McKinley** v. William Jennings Bryan**</a:t>
            </a:r>
          </a:p>
          <a:p>
            <a:endParaRPr lang="en-US" dirty="0"/>
          </a:p>
          <a:p>
            <a:r>
              <a:rPr lang="en-US" dirty="0"/>
              <a:t>WJB</a:t>
            </a:r>
          </a:p>
          <a:p>
            <a:pPr lvl="1"/>
            <a:r>
              <a:rPr lang="en-US" dirty="0"/>
              <a:t>Cross of Gold Speech**</a:t>
            </a:r>
          </a:p>
          <a:p>
            <a:pPr lvl="1"/>
            <a:r>
              <a:rPr lang="en-US" dirty="0"/>
              <a:t>Calls for socialist, populist change</a:t>
            </a:r>
          </a:p>
          <a:p>
            <a:endParaRPr lang="en-US" dirty="0"/>
          </a:p>
          <a:p>
            <a:r>
              <a:rPr lang="en-US" dirty="0"/>
              <a:t>McKinley (R) wins the election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12290" name="Picture 2" descr="Image result for william mckinley vs william jennings bryan">
            <a:extLst>
              <a:ext uri="{FF2B5EF4-FFF2-40B4-BE49-F238E27FC236}">
                <a16:creationId xmlns:a16="http://schemas.microsoft.com/office/drawing/2014/main" id="{76584EFE-BCA9-4E3D-BE36-3E8E1C5D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18" y="788744"/>
            <a:ext cx="4173782" cy="222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election of 1896">
            <a:extLst>
              <a:ext uri="{FF2B5EF4-FFF2-40B4-BE49-F238E27FC236}">
                <a16:creationId xmlns:a16="http://schemas.microsoft.com/office/drawing/2014/main" id="{21B43275-2240-4CDD-9130-3CF6AC94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29" y="3533775"/>
            <a:ext cx="61912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1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Westward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We’ve moved west already</a:t>
            </a:r>
          </a:p>
          <a:p>
            <a:pPr lvl="1"/>
            <a:r>
              <a:rPr lang="en-US" dirty="0"/>
              <a:t>Oregon territory—1830s</a:t>
            </a:r>
          </a:p>
          <a:p>
            <a:pPr lvl="1"/>
            <a:r>
              <a:rPr lang="en-US" dirty="0"/>
              <a:t>Utah—1847 (Mormons)</a:t>
            </a:r>
          </a:p>
          <a:p>
            <a:pPr lvl="1"/>
            <a:r>
              <a:rPr lang="en-US" dirty="0"/>
              <a:t>California—1848</a:t>
            </a:r>
          </a:p>
          <a:p>
            <a:endParaRPr lang="en-US" dirty="0"/>
          </a:p>
          <a:p>
            <a:r>
              <a:rPr lang="en-US" dirty="0"/>
              <a:t>Government promotes economic development of the West</a:t>
            </a:r>
          </a:p>
          <a:p>
            <a:pPr lvl="1"/>
            <a:r>
              <a:rPr lang="en-US" dirty="0"/>
              <a:t>Homestead Act**</a:t>
            </a:r>
          </a:p>
          <a:p>
            <a:pPr lvl="2"/>
            <a:r>
              <a:rPr lang="en-US" dirty="0"/>
              <a:t>Settlements increase, but difficult</a:t>
            </a:r>
          </a:p>
          <a:p>
            <a:pPr lvl="2"/>
            <a:r>
              <a:rPr lang="en-US" dirty="0"/>
              <a:t>Cost, mother nature, etc.</a:t>
            </a:r>
          </a:p>
          <a:p>
            <a:pPr lvl="1"/>
            <a:r>
              <a:rPr lang="en-US" dirty="0"/>
              <a:t>Pacific Railroad Act</a:t>
            </a:r>
          </a:p>
          <a:p>
            <a:pPr lvl="2"/>
            <a:r>
              <a:rPr lang="en-US" dirty="0"/>
              <a:t>Transcontinental Railroad</a:t>
            </a:r>
          </a:p>
          <a:p>
            <a:pPr lvl="2"/>
            <a:r>
              <a:rPr lang="en-US" dirty="0"/>
              <a:t>Money and land provided by government</a:t>
            </a:r>
          </a:p>
          <a:p>
            <a:pPr lvl="1"/>
            <a:r>
              <a:rPr lang="en-US" dirty="0"/>
              <a:t>Overuse of land—leads to conservation efforts**</a:t>
            </a:r>
          </a:p>
          <a:p>
            <a:pPr lvl="2"/>
            <a:r>
              <a:rPr lang="en-US" dirty="0"/>
              <a:t>Yellowstone, Yosemite, etc.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Image result for westward expansion over time">
            <a:extLst>
              <a:ext uri="{FF2B5EF4-FFF2-40B4-BE49-F238E27FC236}">
                <a16:creationId xmlns:a16="http://schemas.microsoft.com/office/drawing/2014/main" id="{FDECAD1B-4F4F-4BFC-B5C1-3513304B0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3686595"/>
            <a:ext cx="4013709" cy="31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mestead act">
            <a:extLst>
              <a:ext uri="{FF2B5EF4-FFF2-40B4-BE49-F238E27FC236}">
                <a16:creationId xmlns:a16="http://schemas.microsoft.com/office/drawing/2014/main" id="{DF2B9DBB-A1E5-4C9C-B7B5-5173E2BC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94" y="526160"/>
            <a:ext cx="3291078" cy="24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mestead act">
            <a:extLst>
              <a:ext uri="{FF2B5EF4-FFF2-40B4-BE49-F238E27FC236}">
                <a16:creationId xmlns:a16="http://schemas.microsoft.com/office/drawing/2014/main" id="{217E0FC6-51C8-49D1-9E98-8C664177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56038"/>
            <a:ext cx="3333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2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Economy of the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Market is a roller coaster—booms and busts</a:t>
            </a:r>
          </a:p>
          <a:p>
            <a:pPr lvl="1"/>
            <a:r>
              <a:rPr lang="en-US" dirty="0"/>
              <a:t>Overproduction, weather, price fluctuation, etc.</a:t>
            </a:r>
          </a:p>
          <a:p>
            <a:endParaRPr lang="en-US" dirty="0"/>
          </a:p>
          <a:p>
            <a:r>
              <a:rPr lang="en-US" dirty="0"/>
              <a:t>Mining</a:t>
            </a:r>
          </a:p>
          <a:p>
            <a:pPr lvl="1"/>
            <a:r>
              <a:rPr lang="en-US" dirty="0"/>
              <a:t>Pikes Peak (CO), Comstock (NV)</a:t>
            </a:r>
          </a:p>
          <a:p>
            <a:pPr lvl="1"/>
            <a:r>
              <a:rPr lang="en-US" dirty="0"/>
              <a:t>High immigrant population </a:t>
            </a:r>
          </a:p>
          <a:p>
            <a:pPr lvl="1"/>
            <a:r>
              <a:rPr lang="en-US" dirty="0"/>
              <a:t>Harsh living conditions</a:t>
            </a:r>
          </a:p>
          <a:p>
            <a:pPr lvl="1"/>
            <a:r>
              <a:rPr lang="en-US" dirty="0"/>
              <a:t>Impact on Natives; Environment</a:t>
            </a:r>
          </a:p>
          <a:p>
            <a:endParaRPr lang="en-US" dirty="0"/>
          </a:p>
          <a:p>
            <a:r>
              <a:rPr lang="en-US" dirty="0"/>
              <a:t>Cattle**</a:t>
            </a:r>
          </a:p>
          <a:p>
            <a:pPr lvl="1"/>
            <a:r>
              <a:rPr lang="en-US" dirty="0"/>
              <a:t>Cowboys ran the business, grasslands</a:t>
            </a:r>
          </a:p>
          <a:p>
            <a:pPr lvl="1"/>
            <a:r>
              <a:rPr lang="en-US" dirty="0"/>
              <a:t>Railroad opens new markets</a:t>
            </a:r>
          </a:p>
          <a:p>
            <a:pPr lvl="2"/>
            <a:r>
              <a:rPr lang="en-US" dirty="0"/>
              <a:t>Dodge City, Abilene, etc.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Image result for mining 1800s">
            <a:extLst>
              <a:ext uri="{FF2B5EF4-FFF2-40B4-BE49-F238E27FC236}">
                <a16:creationId xmlns:a16="http://schemas.microsoft.com/office/drawing/2014/main" id="{BD06ABAD-5407-44EA-B745-493C75380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22" y="1985962"/>
            <a:ext cx="45910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ttle drives 1800s">
            <a:extLst>
              <a:ext uri="{FF2B5EF4-FFF2-40B4-BE49-F238E27FC236}">
                <a16:creationId xmlns:a16="http://schemas.microsoft.com/office/drawing/2014/main" id="{AB5FF7BC-3987-439F-B690-C9883B63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45" y="4608576"/>
            <a:ext cx="3053333" cy="22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2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Life in the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675" y="457200"/>
            <a:ext cx="848265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Dime novels</a:t>
            </a:r>
          </a:p>
          <a:p>
            <a:pPr lvl="1"/>
            <a:r>
              <a:rPr lang="en-US" dirty="0"/>
              <a:t>Present the west as “easier” and better than it was</a:t>
            </a:r>
          </a:p>
          <a:p>
            <a:pPr lvl="1"/>
            <a:r>
              <a:rPr lang="en-US" dirty="0"/>
              <a:t>Image of the Cowboy</a:t>
            </a:r>
          </a:p>
          <a:p>
            <a:pPr lvl="1"/>
            <a:r>
              <a:rPr lang="en-US" dirty="0"/>
              <a:t>Reality with Native Americans</a:t>
            </a:r>
          </a:p>
          <a:p>
            <a:endParaRPr lang="en-US" dirty="0"/>
          </a:p>
          <a:p>
            <a:r>
              <a:rPr lang="en-US" dirty="0"/>
              <a:t>“Melting Pot” –immigrants</a:t>
            </a:r>
          </a:p>
          <a:p>
            <a:pPr lvl="1"/>
            <a:r>
              <a:rPr lang="en-US" dirty="0"/>
              <a:t>Nativism</a:t>
            </a:r>
          </a:p>
          <a:p>
            <a:endParaRPr lang="en-US" dirty="0"/>
          </a:p>
          <a:p>
            <a:r>
              <a:rPr lang="en-US" dirty="0"/>
              <a:t>Cowboys—originally Mexican</a:t>
            </a:r>
          </a:p>
          <a:p>
            <a:pPr lvl="1"/>
            <a:r>
              <a:rPr lang="en-US" dirty="0"/>
              <a:t>Many are African-American </a:t>
            </a:r>
          </a:p>
          <a:p>
            <a:endParaRPr lang="en-US" dirty="0"/>
          </a:p>
          <a:p>
            <a:r>
              <a:rPr lang="en-US" dirty="0"/>
              <a:t>Utah comes in as a state in 1869</a:t>
            </a:r>
          </a:p>
          <a:p>
            <a:endParaRPr lang="en-US" dirty="0"/>
          </a:p>
          <a:p>
            <a:r>
              <a:rPr lang="en-US" dirty="0"/>
              <a:t>Women’s suffrage more evident (WY, UT, CO, ID)</a:t>
            </a:r>
          </a:p>
          <a:p>
            <a:pPr lvl="1"/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Amendment*********************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Image result for dime novels">
            <a:extLst>
              <a:ext uri="{FF2B5EF4-FFF2-40B4-BE49-F238E27FC236}">
                <a16:creationId xmlns:a16="http://schemas.microsoft.com/office/drawing/2014/main" id="{18F3DDF9-F335-47BC-AB2B-9FD2F682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2139478"/>
            <a:ext cx="2944239" cy="464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Life Out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870" y="1168906"/>
            <a:ext cx="9671369" cy="6400800"/>
          </a:xfrm>
        </p:spPr>
        <p:txBody>
          <a:bodyPr>
            <a:normAutofit/>
          </a:bodyPr>
          <a:lstStyle/>
          <a:p>
            <a:r>
              <a:rPr lang="en-US" dirty="0"/>
              <a:t>Impact on Native Americans</a:t>
            </a:r>
          </a:p>
          <a:p>
            <a:pPr lvl="1"/>
            <a:r>
              <a:rPr lang="en-US" dirty="0"/>
              <a:t>“Foot travelers” to horseback; disease, etc.</a:t>
            </a:r>
          </a:p>
          <a:p>
            <a:pPr lvl="1"/>
            <a:r>
              <a:rPr lang="en-US" dirty="0"/>
              <a:t>Plains Indians—many tribes</a:t>
            </a:r>
          </a:p>
          <a:p>
            <a:pPr lvl="2"/>
            <a:r>
              <a:rPr lang="en-US" sz="2000" dirty="0"/>
              <a:t>Conflicts with each other, settlers</a:t>
            </a:r>
          </a:p>
          <a:p>
            <a:pPr lvl="1"/>
            <a:r>
              <a:rPr lang="en-US" dirty="0"/>
              <a:t>Reliance on bison</a:t>
            </a:r>
          </a:p>
          <a:p>
            <a:pPr lvl="2"/>
            <a:r>
              <a:rPr lang="en-US" dirty="0"/>
              <a:t>Natives vs. Americans</a:t>
            </a:r>
          </a:p>
          <a:p>
            <a:pPr lvl="2"/>
            <a:r>
              <a:rPr lang="en-US" dirty="0"/>
              <a:t>Decrease in Bison population</a:t>
            </a:r>
          </a:p>
          <a:p>
            <a:pPr lvl="1"/>
            <a:r>
              <a:rPr lang="en-US" dirty="0"/>
              <a:t>Pressure and tension increases between Natives, Americans</a:t>
            </a:r>
          </a:p>
          <a:p>
            <a:r>
              <a:rPr lang="en-US" dirty="0"/>
              <a:t>Natives in trans-Mississippi West most impacted by expansion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100" name="Picture 4" descr="Image result for bison skull pile">
            <a:extLst>
              <a:ext uri="{FF2B5EF4-FFF2-40B4-BE49-F238E27FC236}">
                <a16:creationId xmlns:a16="http://schemas.microsoft.com/office/drawing/2014/main" id="{80CE41ED-E6FB-485E-BC37-9FC0ACEA3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r="8324" b="6542"/>
          <a:stretch/>
        </p:blipFill>
        <p:spPr bwMode="auto">
          <a:xfrm>
            <a:off x="8736176" y="645795"/>
            <a:ext cx="3455824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ison population">
            <a:extLst>
              <a:ext uri="{FF2B5EF4-FFF2-40B4-BE49-F238E27FC236}">
                <a16:creationId xmlns:a16="http://schemas.microsoft.com/office/drawing/2014/main" id="{81FD7BE9-6798-40A6-A171-55C48E7E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952111"/>
            <a:ext cx="2619375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Ultimate Result: Indian Wars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658368"/>
            <a:ext cx="8482650" cy="6199632"/>
          </a:xfrm>
        </p:spPr>
        <p:txBody>
          <a:bodyPr>
            <a:normAutofit/>
          </a:bodyPr>
          <a:lstStyle/>
          <a:p>
            <a:r>
              <a:rPr lang="en-US" dirty="0"/>
              <a:t>Violence breaks out</a:t>
            </a:r>
          </a:p>
          <a:p>
            <a:pPr lvl="1"/>
            <a:r>
              <a:rPr lang="en-US" dirty="0"/>
              <a:t>Americans conquering “their” land, Natives defending their land</a:t>
            </a:r>
          </a:p>
          <a:p>
            <a:r>
              <a:rPr lang="en-US" dirty="0"/>
              <a:t>Sand Creek Massacre—1864 </a:t>
            </a:r>
          </a:p>
          <a:p>
            <a:pPr lvl="1"/>
            <a:r>
              <a:rPr lang="en-US" dirty="0"/>
              <a:t>Colorado militia kills 100+ Natives</a:t>
            </a:r>
          </a:p>
          <a:p>
            <a:r>
              <a:rPr lang="en-US" dirty="0"/>
              <a:t>Battle of Little Big Horn—1876 </a:t>
            </a:r>
          </a:p>
          <a:p>
            <a:pPr lvl="1"/>
            <a:r>
              <a:rPr lang="en-US" dirty="0"/>
              <a:t>Sioux tribe led by Sitting Bull</a:t>
            </a:r>
          </a:p>
          <a:p>
            <a:pPr lvl="1"/>
            <a:r>
              <a:rPr lang="en-US" dirty="0"/>
              <a:t>Native victory (2.500 v. 250)</a:t>
            </a:r>
          </a:p>
          <a:p>
            <a:pPr lvl="2"/>
            <a:r>
              <a:rPr lang="en-US" dirty="0"/>
              <a:t>Custer’s last stand</a:t>
            </a:r>
          </a:p>
          <a:p>
            <a:r>
              <a:rPr lang="en-US" dirty="0"/>
              <a:t>Chief Joseph leads Nez Perce tribe to Canada</a:t>
            </a:r>
          </a:p>
          <a:p>
            <a:pPr lvl="1"/>
            <a:r>
              <a:rPr lang="en-US" dirty="0"/>
              <a:t>Unsuccessful, 1877</a:t>
            </a:r>
          </a:p>
          <a:p>
            <a:pPr lvl="1"/>
            <a:endParaRPr lang="en-US" dirty="0"/>
          </a:p>
        </p:txBody>
      </p:sp>
      <p:pic>
        <p:nvPicPr>
          <p:cNvPr id="5122" name="Picture 2" descr="Image result for little big horn">
            <a:extLst>
              <a:ext uri="{FF2B5EF4-FFF2-40B4-BE49-F238E27FC236}">
                <a16:creationId xmlns:a16="http://schemas.microsoft.com/office/drawing/2014/main" id="{5DD42ADF-FBCC-41E0-AB99-8CAB5BAC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15" y="2080846"/>
            <a:ext cx="4419574" cy="26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ief joseph">
            <a:extLst>
              <a:ext uri="{FF2B5EF4-FFF2-40B4-BE49-F238E27FC236}">
                <a16:creationId xmlns:a16="http://schemas.microsoft.com/office/drawing/2014/main" id="{5BBC2681-687C-4AB4-89D6-921FD84F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570" y="4124325"/>
            <a:ext cx="2095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0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The Big Battle To Know: Wounded Knee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/>
          </a:bodyPr>
          <a:lstStyle/>
          <a:p>
            <a:r>
              <a:rPr lang="en-US" dirty="0"/>
              <a:t>Sioux begin ghost dance movement</a:t>
            </a:r>
          </a:p>
          <a:p>
            <a:pPr lvl="1"/>
            <a:r>
              <a:rPr lang="en-US" dirty="0"/>
              <a:t>Religious Revival</a:t>
            </a:r>
          </a:p>
          <a:p>
            <a:pPr lvl="1"/>
            <a:r>
              <a:rPr lang="en-US" dirty="0"/>
              <a:t>Goal—rid settlers, return tribe and land to prosperity</a:t>
            </a:r>
          </a:p>
          <a:p>
            <a:endParaRPr lang="en-US" dirty="0"/>
          </a:p>
          <a:p>
            <a:r>
              <a:rPr lang="en-US" dirty="0"/>
              <a:t>Government shuts it down</a:t>
            </a:r>
          </a:p>
          <a:p>
            <a:pPr lvl="1"/>
            <a:r>
              <a:rPr lang="en-US" dirty="0"/>
              <a:t>Battle of Wounded Knee</a:t>
            </a:r>
          </a:p>
          <a:p>
            <a:pPr lvl="2"/>
            <a:r>
              <a:rPr lang="en-US" dirty="0"/>
              <a:t>Over 200 Natives Killed</a:t>
            </a:r>
          </a:p>
          <a:p>
            <a:endParaRPr lang="en-US" dirty="0"/>
          </a:p>
          <a:p>
            <a:r>
              <a:rPr lang="en-US" dirty="0"/>
              <a:t>Battle of Wounded Knee—end of American frontier wars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Image result for wounded knee">
            <a:extLst>
              <a:ext uri="{FF2B5EF4-FFF2-40B4-BE49-F238E27FC236}">
                <a16:creationId xmlns:a16="http://schemas.microsoft.com/office/drawing/2014/main" id="{F5D0EF35-8188-4482-956A-8C8DFA98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800600"/>
            <a:ext cx="2857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ounded knee">
            <a:extLst>
              <a:ext uri="{FF2B5EF4-FFF2-40B4-BE49-F238E27FC236}">
                <a16:creationId xmlns:a16="http://schemas.microsoft.com/office/drawing/2014/main" id="{7783FD56-FDAE-4FA6-B82A-ABDBEB2F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30" y="920444"/>
            <a:ext cx="3892062" cy="25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8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Assimilation**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/>
          </a:bodyPr>
          <a:lstStyle/>
          <a:p>
            <a:r>
              <a:rPr lang="en-US" dirty="0"/>
              <a:t>Helen Hunt Jackson—</a:t>
            </a:r>
            <a:r>
              <a:rPr lang="en-US" i="1" dirty="0"/>
              <a:t>A Century of Dishonor</a:t>
            </a:r>
            <a:endParaRPr lang="en-US" dirty="0"/>
          </a:p>
          <a:p>
            <a:pPr lvl="1"/>
            <a:r>
              <a:rPr lang="en-US" dirty="0"/>
              <a:t>Documents mistreatment of Natives</a:t>
            </a:r>
          </a:p>
          <a:p>
            <a:pPr lvl="1"/>
            <a:r>
              <a:rPr lang="en-US" dirty="0"/>
              <a:t>Gains “sympathy” points for Natives</a:t>
            </a:r>
          </a:p>
          <a:p>
            <a:endParaRPr lang="en-US" dirty="0"/>
          </a:p>
          <a:p>
            <a:r>
              <a:rPr lang="en-US" dirty="0"/>
              <a:t>Attempts to assimilate**</a:t>
            </a:r>
          </a:p>
          <a:p>
            <a:pPr lvl="1"/>
            <a:r>
              <a:rPr lang="en-US" dirty="0"/>
              <a:t>Dawes Act</a:t>
            </a:r>
          </a:p>
          <a:p>
            <a:pPr lvl="2"/>
            <a:r>
              <a:rPr lang="en-US" dirty="0"/>
              <a:t>Reservations—private farms for Natives</a:t>
            </a:r>
          </a:p>
          <a:p>
            <a:pPr lvl="3"/>
            <a:r>
              <a:rPr lang="en-US" dirty="0"/>
              <a:t>Leave us alone, and we’ll agree—didn’t work out that way</a:t>
            </a:r>
          </a:p>
          <a:p>
            <a:pPr lvl="2"/>
            <a:r>
              <a:rPr lang="en-US" dirty="0"/>
              <a:t>Receive citizenship if adopting “civilized” life</a:t>
            </a:r>
          </a:p>
          <a:p>
            <a:pPr lvl="1"/>
            <a:r>
              <a:rPr lang="en-US" dirty="0"/>
              <a:t>Carlisle Indian School</a:t>
            </a:r>
          </a:p>
          <a:p>
            <a:pPr lvl="1"/>
            <a:endParaRPr lang="en-US" dirty="0"/>
          </a:p>
        </p:txBody>
      </p:sp>
      <p:pic>
        <p:nvPicPr>
          <p:cNvPr id="7170" name="Picture 2" descr="Image result for dawes act">
            <a:extLst>
              <a:ext uri="{FF2B5EF4-FFF2-40B4-BE49-F238E27FC236}">
                <a16:creationId xmlns:a16="http://schemas.microsoft.com/office/drawing/2014/main" id="{DDD359E5-BA63-4970-9A68-11644B1C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5" y="1714500"/>
            <a:ext cx="4231433" cy="31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0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CEA-A5E9-4387-A861-BEE46FC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66" y="-583693"/>
            <a:ext cx="10018713" cy="1752599"/>
          </a:xfrm>
        </p:spPr>
        <p:txBody>
          <a:bodyPr/>
          <a:lstStyle/>
          <a:p>
            <a:pPr algn="r"/>
            <a:r>
              <a:rPr lang="en-US" b="1" i="1" dirty="0"/>
              <a:t>Closing the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46F8-325C-48F6-A35C-0EACD86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26464"/>
            <a:ext cx="8482650" cy="5431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Oklahoma opened for settlement, 1889</a:t>
            </a:r>
          </a:p>
          <a:p>
            <a:pPr lvl="1"/>
            <a:r>
              <a:rPr lang="en-US" dirty="0"/>
              <a:t>Boomer Sooner</a:t>
            </a:r>
          </a:p>
          <a:p>
            <a:pPr lvl="1"/>
            <a:r>
              <a:rPr lang="en-US" dirty="0"/>
              <a:t>Land rush</a:t>
            </a:r>
          </a:p>
          <a:p>
            <a:endParaRPr lang="en-US" dirty="0"/>
          </a:p>
          <a:p>
            <a:r>
              <a:rPr lang="en-US" dirty="0"/>
              <a:t>Frederick Jackson Turner</a:t>
            </a:r>
          </a:p>
          <a:p>
            <a:pPr lvl="1"/>
            <a:r>
              <a:rPr lang="en-US" i="1" dirty="0"/>
              <a:t>Significance of the Frontier in American History</a:t>
            </a:r>
          </a:p>
          <a:p>
            <a:pPr lvl="1"/>
            <a:r>
              <a:rPr lang="en-US" dirty="0"/>
              <a:t>Frontier ends in 1890</a:t>
            </a:r>
          </a:p>
          <a:p>
            <a:pPr lvl="1"/>
            <a:r>
              <a:rPr lang="en-US" dirty="0"/>
              <a:t>Frontier’s importance to our identity</a:t>
            </a:r>
          </a:p>
          <a:p>
            <a:pPr lvl="1"/>
            <a:r>
              <a:rPr lang="en-US" dirty="0"/>
              <a:t>Move west in times of difficulty</a:t>
            </a:r>
          </a:p>
          <a:p>
            <a:pPr lvl="1"/>
            <a:r>
              <a:rPr lang="en-US" dirty="0"/>
              <a:t>Truth is—by 1890—people are moving back to urban areas</a:t>
            </a:r>
          </a:p>
          <a:p>
            <a:endParaRPr lang="en-US" dirty="0"/>
          </a:p>
          <a:p>
            <a:r>
              <a:rPr lang="en-US" dirty="0"/>
              <a:t>1890s—continued overseas expansion</a:t>
            </a:r>
          </a:p>
          <a:p>
            <a:pPr lvl="1"/>
            <a:r>
              <a:rPr lang="en-US" dirty="0"/>
              <a:t>Imperialism**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Image result for frederick jackson turner">
            <a:extLst>
              <a:ext uri="{FF2B5EF4-FFF2-40B4-BE49-F238E27FC236}">
                <a16:creationId xmlns:a16="http://schemas.microsoft.com/office/drawing/2014/main" id="{7AAE068A-F9D2-4667-A3D9-E378F614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38" y="2139449"/>
            <a:ext cx="3365108" cy="45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1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183</TotalTime>
  <Words>747</Words>
  <Application>Microsoft Office PowerPoint</Application>
  <PresentationFormat>Widescreen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Parallax</vt:lpstr>
      <vt:lpstr>Moving Westward </vt:lpstr>
      <vt:lpstr>Westward Expansion</vt:lpstr>
      <vt:lpstr>Economy of the West</vt:lpstr>
      <vt:lpstr>Life in the West</vt:lpstr>
      <vt:lpstr>Life Out West</vt:lpstr>
      <vt:lpstr>Ultimate Result: Indian Wars</vt:lpstr>
      <vt:lpstr>The Big Battle To Know: Wounded Knee</vt:lpstr>
      <vt:lpstr>Assimilation**</vt:lpstr>
      <vt:lpstr>Closing the Frontier</vt:lpstr>
      <vt:lpstr>Farmers Organize</vt:lpstr>
      <vt:lpstr>Farmers Organize</vt:lpstr>
      <vt:lpstr>Towards the End of the 19th Century</vt:lpstr>
      <vt:lpstr>Calls for Change</vt:lpstr>
      <vt:lpstr>Election of 1896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Westward</dc:title>
  <dc:creator>Ryan</dc:creator>
  <cp:lastModifiedBy>Ryan</cp:lastModifiedBy>
  <cp:revision>11</cp:revision>
  <dcterms:created xsi:type="dcterms:W3CDTF">2019-01-05T02:53:18Z</dcterms:created>
  <dcterms:modified xsi:type="dcterms:W3CDTF">2019-01-05T05:57:16Z</dcterms:modified>
</cp:coreProperties>
</file>